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48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F815B0B-570A-4910-B12C-38262DE7B921}" type="datetimeFigureOut">
              <a:rPr lang="en-US" smtClean="0"/>
              <a:t>3/22/2010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AFFF47-D6BF-4C15-B3B0-9619648C0FFD}"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815B0B-570A-4910-B12C-38262DE7B921}" type="datetimeFigureOut">
              <a:rPr lang="en-US" smtClean="0"/>
              <a:t>3/22/2010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AFFF47-D6BF-4C15-B3B0-9619648C0FF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815B0B-570A-4910-B12C-38262DE7B921}" type="datetimeFigureOut">
              <a:rPr lang="en-US" smtClean="0"/>
              <a:t>3/22/2010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AFFF47-D6BF-4C15-B3B0-9619648C0FF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815B0B-570A-4910-B12C-38262DE7B921}" type="datetimeFigureOut">
              <a:rPr lang="en-US" smtClean="0"/>
              <a:t>3/22/2010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AFFF47-D6BF-4C15-B3B0-9619648C0FF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F815B0B-570A-4910-B12C-38262DE7B921}" type="datetimeFigureOut">
              <a:rPr lang="en-US" smtClean="0"/>
              <a:t>3/22/2010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AFFF47-D6BF-4C15-B3B0-9619648C0FFD}"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F815B0B-570A-4910-B12C-38262DE7B921}" type="datetimeFigureOut">
              <a:rPr lang="en-US" smtClean="0"/>
              <a:t>3/22/2010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AFFF47-D6BF-4C15-B3B0-9619648C0FF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F815B0B-570A-4910-B12C-38262DE7B921}" type="datetimeFigureOut">
              <a:rPr lang="en-US" smtClean="0"/>
              <a:t>3/22/2010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7AFFF47-D6BF-4C15-B3B0-9619648C0FFD}"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F815B0B-570A-4910-B12C-38262DE7B921}" type="datetimeFigureOut">
              <a:rPr lang="en-US" smtClean="0"/>
              <a:t>3/22/2010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7AFFF47-D6BF-4C15-B3B0-9619648C0FF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815B0B-570A-4910-B12C-38262DE7B921}" type="datetimeFigureOut">
              <a:rPr lang="en-US" smtClean="0"/>
              <a:t>3/22/2010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7AFFF47-D6BF-4C15-B3B0-9619648C0FF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815B0B-570A-4910-B12C-38262DE7B921}" type="datetimeFigureOut">
              <a:rPr lang="en-US" smtClean="0"/>
              <a:t>3/22/2010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AFFF47-D6BF-4C15-B3B0-9619648C0FF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815B0B-570A-4910-B12C-38262DE7B921}" type="datetimeFigureOut">
              <a:rPr lang="en-US" smtClean="0"/>
              <a:t>3/22/2010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AFFF47-D6BF-4C15-B3B0-9619648C0FFD}"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815B0B-570A-4910-B12C-38262DE7B921}" type="datetimeFigureOut">
              <a:rPr lang="en-US" smtClean="0"/>
              <a:t>3/22/2010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AFFF47-D6BF-4C15-B3B0-9619648C0FF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audio" Target="file:///C:\Documents%20and%20Settings\EO'Brien\My%20Documents\Why%20to%20say%20no%20to%20the%20ERA.wav" TargetMode="Externa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hyllis.jpg"/>
          <p:cNvPicPr>
            <a:picLocks noChangeAspect="1"/>
          </p:cNvPicPr>
          <p:nvPr/>
        </p:nvPicPr>
        <p:blipFill>
          <a:blip r:embed="rId3" cstate="print"/>
          <a:stretch>
            <a:fillRect/>
          </a:stretch>
        </p:blipFill>
        <p:spPr>
          <a:xfrm>
            <a:off x="1676400" y="152400"/>
            <a:ext cx="1607276" cy="1752600"/>
          </a:xfrm>
          <a:prstGeom prst="ellipse">
            <a:avLst/>
          </a:prstGeom>
          <a:ln>
            <a:noFill/>
          </a:ln>
          <a:effectLst>
            <a:softEdge rad="112500"/>
          </a:effectLst>
        </p:spPr>
      </p:pic>
      <p:pic>
        <p:nvPicPr>
          <p:cNvPr id="1025" name="Picture 1"/>
          <p:cNvPicPr>
            <a:picLocks noChangeAspect="1" noChangeArrowheads="1"/>
          </p:cNvPicPr>
          <p:nvPr/>
        </p:nvPicPr>
        <p:blipFill>
          <a:blip r:embed="rId4" cstate="print">
            <a:grayscl/>
            <a:biLevel thresh="50000"/>
          </a:blip>
          <a:srcRect/>
          <a:stretch>
            <a:fillRect/>
          </a:stretch>
        </p:blipFill>
        <p:spPr bwMode="auto">
          <a:xfrm>
            <a:off x="3429000" y="152400"/>
            <a:ext cx="4876800" cy="1447800"/>
          </a:xfrm>
          <a:prstGeom prst="rect">
            <a:avLst/>
          </a:prstGeom>
          <a:noFill/>
        </p:spPr>
      </p:pic>
      <p:sp>
        <p:nvSpPr>
          <p:cNvPr id="1027"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2240593"/>
            <a:ext cx="9144000" cy="4662815"/>
          </a:xfrm>
          <a:prstGeom prst="rect">
            <a:avLst/>
          </a:prstGeom>
          <a:noFill/>
          <a:ln w="9525">
            <a:noFill/>
            <a:miter lim="800000"/>
            <a:headEnd/>
            <a:tailEnd/>
          </a:ln>
          <a:effectLst/>
        </p:spPr>
        <p:txBody>
          <a:bodyPr vert="horz" wrap="square" lIns="91440" tIns="45720" rIns="91440" bIns="45720" numCol="2"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50" b="1" i="0" u="none" strike="noStrike" cap="none" normalizeH="0" baseline="0" dirty="0" smtClean="0">
                <a:ln>
                  <a:noFill/>
                </a:ln>
                <a:solidFill>
                  <a:schemeClr val="tx1"/>
                </a:solidFill>
                <a:effectLst/>
                <a:latin typeface="Century Schoolbook" pitchFamily="18" charset="0"/>
                <a:ea typeface="Calibri" pitchFamily="34" charset="0"/>
                <a:cs typeface="Times New Roman" pitchFamily="18" charset="0"/>
              </a:rPr>
              <a:t>We, the people of the United States, have to address a current issue at hand. The Equal Rights Amendment is a new epidemic that is currently over taking the United States. The Equal Rights Amendment will guarantee equal rights under any federal, state or local law. The amendment must be stopped swiftly and surely, for the consequences that will follow the amendment could ruin everything that we as women need and want.</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5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350" b="1" i="0" u="none" strike="noStrike" cap="none" normalizeH="0" baseline="0" dirty="0" smtClean="0">
                <a:ln>
                  <a:noFill/>
                </a:ln>
                <a:solidFill>
                  <a:schemeClr val="tx1"/>
                </a:solidFill>
                <a:effectLst/>
                <a:latin typeface="Century Schoolbook" pitchFamily="18" charset="0"/>
                <a:ea typeface="Calibri" pitchFamily="34" charset="0"/>
                <a:cs typeface="Times New Roman" pitchFamily="18" charset="0"/>
              </a:rPr>
              <a:t>With the Equal Rights Amendment important family rights for women will be taken away. These rights are automatic child custody in the case of divorce, and will have weakened punishments for sex crimes committed towards women. Privileges will also be taken away like </a:t>
            </a:r>
            <a:r>
              <a:rPr kumimoji="0" lang="en-US" sz="1350" b="1"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n-US" sz="1350" b="1" i="0" u="none" strike="noStrike" cap="none" normalizeH="0" baseline="0" dirty="0" smtClean="0">
                <a:ln>
                  <a:noFill/>
                </a:ln>
                <a:solidFill>
                  <a:schemeClr val="tx1"/>
                </a:solidFill>
                <a:effectLst/>
                <a:latin typeface="Century Schoolbook" pitchFamily="18" charset="0"/>
                <a:ea typeface="Calibri" pitchFamily="34" charset="0"/>
                <a:cs typeface="Times New Roman" pitchFamily="18" charset="0"/>
              </a:rPr>
              <a:t>dependent wife</a:t>
            </a:r>
            <a:r>
              <a:rPr kumimoji="0" lang="en-US" sz="1350" b="1"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n-US" sz="1350" b="1" i="0" u="none" strike="noStrike" cap="none" normalizeH="0" baseline="0" dirty="0" smtClean="0">
                <a:ln>
                  <a:noFill/>
                </a:ln>
                <a:solidFill>
                  <a:schemeClr val="tx1"/>
                </a:solidFill>
                <a:effectLst/>
                <a:latin typeface="Century Schoolbook" pitchFamily="18" charset="0"/>
                <a:ea typeface="Calibri" pitchFamily="34" charset="0"/>
                <a:cs typeface="Times New Roman" pitchFamily="18" charset="0"/>
              </a:rPr>
              <a:t> benefits under Social Security, and exemption from Selective Service registration.</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35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350" b="1" i="0" u="none" strike="noStrike" cap="none" normalizeH="0" baseline="0" dirty="0" smtClean="0">
                <a:ln>
                  <a:noFill/>
                </a:ln>
                <a:solidFill>
                  <a:schemeClr val="tx1"/>
                </a:solidFill>
                <a:effectLst/>
                <a:latin typeface="Century Schoolbook" pitchFamily="18" charset="0"/>
                <a:ea typeface="Calibri" pitchFamily="34" charset="0"/>
                <a:cs typeface="Times New Roman" pitchFamily="18" charset="0"/>
              </a:rPr>
              <a:t>We as a nation must come together to protect the institution of marriage and the equally important roles of father and mother. We must honor the fulltime homemaker and her rights in joint income tax. We must stop the feminist goals of stereotyping men as a constant danger to women.</a:t>
            </a:r>
            <a:endParaRPr kumimoji="0" lang="en-US" sz="135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350" b="1" i="0" u="none" strike="noStrike" cap="none" normalizeH="0" baseline="0" dirty="0" smtClean="0">
                <a:ln>
                  <a:noFill/>
                </a:ln>
                <a:solidFill>
                  <a:schemeClr val="tx1"/>
                </a:solidFill>
                <a:effectLst/>
                <a:latin typeface="Century Schoolbook" pitchFamily="18" charset="0"/>
                <a:ea typeface="Calibri" pitchFamily="34" charset="0"/>
                <a:cs typeface="Times New Roman" pitchFamily="18" charset="0"/>
              </a:rPr>
              <a:t>The feminist movement in general treats the strong women of our country as helpless victims by telling women that they cannot succeed because society is unfair to them. Feminists are determined to preach the idea that women are unfairly treated in society legislation, government, and taxpayers</a:t>
            </a:r>
            <a:r>
              <a:rPr kumimoji="0" lang="en-US" sz="1350" b="1"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n-US" sz="1350" b="1" i="0" u="none" strike="noStrike" cap="none" normalizeH="0" baseline="0" dirty="0" smtClean="0">
                <a:ln>
                  <a:noFill/>
                </a:ln>
                <a:solidFill>
                  <a:schemeClr val="tx1"/>
                </a:solidFill>
                <a:effectLst/>
                <a:latin typeface="Century Schoolbook" pitchFamily="18" charset="0"/>
                <a:ea typeface="Calibri" pitchFamily="34" charset="0"/>
                <a:cs typeface="Times New Roman" pitchFamily="18" charset="0"/>
              </a:rPr>
              <a:t> money is needed in order for women to have a fair break.</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35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350" b="1" i="0" u="none" strike="noStrike" cap="none" normalizeH="0" baseline="0" dirty="0" smtClean="0">
                <a:ln>
                  <a:noFill/>
                </a:ln>
                <a:solidFill>
                  <a:schemeClr val="tx1"/>
                </a:solidFill>
                <a:effectLst/>
                <a:latin typeface="Century Schoolbook" pitchFamily="18" charset="0"/>
                <a:ea typeface="Calibri" pitchFamily="34" charset="0"/>
                <a:cs typeface="Times New Roman" pitchFamily="18" charset="0"/>
              </a:rPr>
              <a:t>With the Equal Rights Amendment there will be same-sex bathrooms, same-sex dressing rooms, same-</a:t>
            </a:r>
            <a:r>
              <a:rPr lang="en-US" sz="1350" b="1" dirty="0" smtClean="0">
                <a:latin typeface="Century Schoolbook" pitchFamily="18" charset="0"/>
                <a:ea typeface="Calibri" pitchFamily="34" charset="0"/>
                <a:cs typeface="Times New Roman" pitchFamily="18" charset="0"/>
              </a:rPr>
              <a:t>sex everything. Although,</a:t>
            </a:r>
            <a:r>
              <a:rPr kumimoji="0" lang="en-US" sz="1350" b="1" i="0" u="none" strike="noStrike" cap="none" normalizeH="0" baseline="0" dirty="0" smtClean="0">
                <a:ln>
                  <a:noFill/>
                </a:ln>
                <a:solidFill>
                  <a:schemeClr val="tx1"/>
                </a:solidFill>
                <a:effectLst/>
                <a:latin typeface="Century Schoolbook" pitchFamily="18" charset="0"/>
                <a:ea typeface="Calibri" pitchFamily="34" charset="0"/>
                <a:cs typeface="Times New Roman" pitchFamily="18" charset="0"/>
              </a:rPr>
              <a:t> the idea of equality between both the sexes may sound like a good idea at first but eventually same-sex will overtake our privacy as women, and our country as a whole.</a:t>
            </a:r>
            <a:endParaRPr kumimoji="0" lang="en-US" sz="1350" b="0" i="0" u="none" strike="noStrike" cap="none" normalizeH="0" baseline="0" dirty="0" smtClean="0">
              <a:ln>
                <a:noFill/>
              </a:ln>
              <a:solidFill>
                <a:schemeClr val="tx1"/>
              </a:solidFill>
              <a:effectLst/>
              <a:latin typeface="Arial" pitchFamily="34" charset="0"/>
            </a:endParaRPr>
          </a:p>
        </p:txBody>
      </p:sp>
      <p:sp>
        <p:nvSpPr>
          <p:cNvPr id="10" name="TextBox 9"/>
          <p:cNvSpPr txBox="1"/>
          <p:nvPr/>
        </p:nvSpPr>
        <p:spPr>
          <a:xfrm>
            <a:off x="1295400" y="1905000"/>
            <a:ext cx="6781800" cy="400110"/>
          </a:xfrm>
          <a:prstGeom prst="rect">
            <a:avLst/>
          </a:prstGeom>
          <a:noFill/>
        </p:spPr>
        <p:txBody>
          <a:bodyPr wrap="square" rtlCol="0">
            <a:spAutoFit/>
          </a:bodyPr>
          <a:lstStyle/>
          <a:p>
            <a:pPr algn="ctr"/>
            <a:r>
              <a:rPr lang="en-US" sz="2000" b="1" dirty="0" smtClean="0">
                <a:latin typeface="Century Schoolbook" pitchFamily="18" charset="0"/>
              </a:rPr>
              <a:t>Why to say “No” to the Equal Rights Amendment</a:t>
            </a:r>
            <a:endParaRPr lang="en-US" sz="2000" b="1" dirty="0">
              <a:latin typeface="Century Schoolbook" pitchFamily="18" charset="0"/>
            </a:endParaRPr>
          </a:p>
        </p:txBody>
      </p:sp>
      <p:pic>
        <p:nvPicPr>
          <p:cNvPr id="11" name="Why to say no to the ERA.wav">
            <a:hlinkClick r:id="" action="ppaction://media"/>
          </p:cNvPr>
          <p:cNvPicPr>
            <a:picLocks noRot="1" noChangeAspect="1"/>
          </p:cNvPicPr>
          <p:nvPr>
            <a:audioFile r:link="rId1"/>
          </p:nvPr>
        </p:nvPicPr>
        <p:blipFill>
          <a:blip r:embed="rId5" cstate="print"/>
          <a:stretch>
            <a:fillRect/>
          </a:stretch>
        </p:blipFill>
        <p:spPr>
          <a:xfrm>
            <a:off x="8382000" y="6553200"/>
            <a:ext cx="76200" cy="76200"/>
          </a:xfrm>
          <a:prstGeom prst="rect">
            <a:avLst/>
          </a:prstGeom>
        </p:spPr>
      </p:pic>
      <p:pic>
        <p:nvPicPr>
          <p:cNvPr id="1031" name="Picture 7"/>
          <p:cNvPicPr>
            <a:picLocks noChangeAspect="1" noChangeArrowheads="1"/>
          </p:cNvPicPr>
          <p:nvPr/>
        </p:nvPicPr>
        <p:blipFill>
          <a:blip r:embed="rId6" cstate="print"/>
          <a:srcRect/>
          <a:stretch>
            <a:fillRect/>
          </a:stretch>
        </p:blipFill>
        <p:spPr bwMode="auto">
          <a:xfrm rot="21095271">
            <a:off x="2590800" y="1350817"/>
            <a:ext cx="4024313" cy="4221307"/>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6250" fill="hold"/>
                                        <p:tgtEl>
                                          <p:spTgt spid="11"/>
                                        </p:tgtEl>
                                      </p:cBhvr>
                                    </p:cmd>
                                  </p:childTnLst>
                                </p:cTn>
                              </p:par>
                              <p:par>
                                <p:cTn id="7" presetID="10" presetClass="entr" presetSubtype="0" fill="hold" nodeType="withEffect">
                                  <p:stCondLst>
                                    <p:cond delay="0"/>
                                  </p:stCondLst>
                                  <p:childTnLst>
                                    <p:set>
                                      <p:cBhvr>
                                        <p:cTn id="8" dur="1" fill="hold">
                                          <p:stCondLst>
                                            <p:cond delay="0"/>
                                          </p:stCondLst>
                                        </p:cTn>
                                        <p:tgtEl>
                                          <p:spTgt spid="1031"/>
                                        </p:tgtEl>
                                        <p:attrNameLst>
                                          <p:attrName>style.visibility</p:attrName>
                                        </p:attrNameLst>
                                      </p:cBhvr>
                                      <p:to>
                                        <p:strVal val="visible"/>
                                      </p:to>
                                    </p:set>
                                    <p:animEffect transition="in" filter="fade">
                                      <p:cBhvr>
                                        <p:cTn id="9" dur="2000"/>
                                        <p:tgtEl>
                                          <p:spTgt spid="1031"/>
                                        </p:tgtEl>
                                      </p:cBhvr>
                                    </p:animEffect>
                                  </p:childTnLst>
                                </p:cTn>
                              </p:par>
                            </p:childTnLst>
                          </p:cTn>
                        </p:par>
                        <p:par>
                          <p:cTn id="10" fill="hold">
                            <p:stCondLst>
                              <p:cond delay="106250"/>
                            </p:stCondLst>
                            <p:childTnLst>
                              <p:par>
                                <p:cTn id="11" presetID="10" presetClass="exit" presetSubtype="0" fill="hold" nodeType="afterEffect">
                                  <p:stCondLst>
                                    <p:cond delay="0"/>
                                  </p:stCondLst>
                                  <p:childTnLst>
                                    <p:animEffect transition="out" filter="fade">
                                      <p:cBhvr>
                                        <p:cTn id="12" dur="2000"/>
                                        <p:tgtEl>
                                          <p:spTgt spid="1031"/>
                                        </p:tgtEl>
                                      </p:cBhvr>
                                    </p:animEffect>
                                    <p:set>
                                      <p:cBhvr>
                                        <p:cTn id="13" dur="1" fill="hold">
                                          <p:stCondLst>
                                            <p:cond delay="1999"/>
                                          </p:stCondLst>
                                        </p:cTn>
                                        <p:tgtEl>
                                          <p:spTgt spid="103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audio>
              <p:cMediaNode>
                <p:cTn id="14" fill="hold" display="0">
                  <p:stCondLst>
                    <p:cond delay="indefinite"/>
                  </p:stCondLst>
                  <p:endCondLst>
                    <p:cond evt="onNext" delay="0">
                      <p:tgtEl>
                        <p:sldTgt/>
                      </p:tgtEl>
                    </p:cond>
                    <p:cond evt="onPrev" delay="0">
                      <p:tgtEl>
                        <p:sldTgt/>
                      </p:tgtEl>
                    </p:cond>
                    <p:cond evt="onStopAudio" delay="0">
                      <p:tgtEl>
                        <p:sldTgt/>
                      </p:tgtEl>
                    </p:cond>
                  </p:endCondLst>
                </p:cTn>
                <p:tgtEl>
                  <p:spTgt spid="11"/>
                </p:tgtEl>
              </p:cMediaNode>
            </p:audi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355</TotalTime>
  <Words>322</Words>
  <Application>Microsoft Office PowerPoint</Application>
  <PresentationFormat>On-screen Show (4:3)</PresentationFormat>
  <Paragraphs>9</Paragraphs>
  <Slides>1</Slides>
  <Notes>0</Notes>
  <HiddenSlides>0</HiddenSlides>
  <MMClips>1</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student</dc:creator>
  <cp:lastModifiedBy>student</cp:lastModifiedBy>
  <cp:revision>2</cp:revision>
  <dcterms:created xsi:type="dcterms:W3CDTF">2010-03-22T16:14:12Z</dcterms:created>
  <dcterms:modified xsi:type="dcterms:W3CDTF">2010-03-22T22:09:57Z</dcterms:modified>
</cp:coreProperties>
</file>